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72" r:id="rId10"/>
    <p:sldId id="271" r:id="rId11"/>
    <p:sldId id="263" r:id="rId12"/>
    <p:sldId id="269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055"/>
    <p:restoredTop sz="94649"/>
  </p:normalViewPr>
  <p:slideViewPr>
    <p:cSldViewPr snapToGrid="0" snapToObjects="1">
      <p:cViewPr varScale="1">
        <p:scale>
          <a:sx n="104" d="100"/>
          <a:sy n="104" d="100"/>
        </p:scale>
        <p:origin x="232" y="2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AEC662-A22E-834B-A7DC-62FF7270054A}" type="datetimeFigureOut">
              <a:rPr lang="en-US" smtClean="0"/>
              <a:t>5/23/18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9FED33-28AC-B943-AFF7-F368D633B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49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DFA8-5D9D-094D-B769-4869A1908A87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10F6E-A287-0C4C-B70A-5640805DFB63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ED843-F7DB-1F43-960E-FAD71B2E4DCF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0627-64B5-B747-8DA4-9D5EB8F9517B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77C29-12F2-BD48-984D-B0A321EE0DB0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12C2C-CE56-5646-A1B4-50D412E7504E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444-DD42-6345-BD88-AFFA25ACB21D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31B2-E332-B946-8C2B-F61C5939963D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28F20-876D-6B4C-9FCE-E01FA93C0840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2C125-49FA-D942-9F6D-46ADCB6C1F44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8E19-8B74-F345-9DE1-AB1B9CC3E150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17255-C01B-4349-A8B8-DC8F5D3288AE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7F46-7095-6D40-96FA-12663B948A4C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415B9-AE0A-5B4E-9A86-C5B7D49303BA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D1A08-7763-0846-BC50-84D01DAFC1AE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117E-9C61-1C46-A1CF-0473DB83BBF3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F31EA-7943-A34E-91E7-77953D74BA4A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1D9B726-34B3-3643-992C-1CBBCEE7889C}" type="datetime1">
              <a:rPr lang="en-US" smtClean="0"/>
              <a:t>5/23/18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23878-7055-614E-8A71-6E7337BD1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581384"/>
            <a:ext cx="9185385" cy="3329581"/>
          </a:xfrm>
        </p:spPr>
        <p:txBody>
          <a:bodyPr/>
          <a:lstStyle/>
          <a:p>
            <a:pPr algn="ctr"/>
            <a:r>
              <a:rPr lang="en-US" sz="5400" dirty="0"/>
              <a:t>An Analysis of Parking Citations in Baltimore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A14037-1C82-4642-AF64-B79AF60E6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661520"/>
          </a:xfrm>
        </p:spPr>
        <p:txBody>
          <a:bodyPr>
            <a:normAutofit lnSpcReduction="10000"/>
          </a:bodyPr>
          <a:lstStyle/>
          <a:p>
            <a:r>
              <a:rPr lang="en-US" cap="none" dirty="0"/>
              <a:t>Tamara Monge</a:t>
            </a:r>
          </a:p>
          <a:p>
            <a:r>
              <a:rPr lang="en-US" cap="none" dirty="0"/>
              <a:t>Capstone 1</a:t>
            </a:r>
          </a:p>
          <a:p>
            <a:r>
              <a:rPr lang="en-US" cap="none" dirty="0"/>
              <a:t>Springboard Data Science </a:t>
            </a:r>
          </a:p>
          <a:p>
            <a:r>
              <a:rPr lang="en-US" cap="none" dirty="0"/>
              <a:t>May 23, 2018</a:t>
            </a:r>
          </a:p>
        </p:txBody>
      </p:sp>
    </p:spTree>
    <p:extLst>
      <p:ext uri="{BB962C8B-B14F-4D97-AF65-F5344CB8AC3E}">
        <p14:creationId xmlns:p14="http://schemas.microsoft.com/office/powerpoint/2010/main" val="3132901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77B5-7AD1-D44C-B379-EB7E63E6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F08F1-DDC3-604C-9D3F-E68989FCF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435080"/>
            <a:ext cx="8946541" cy="4195481"/>
          </a:xfrm>
        </p:spPr>
        <p:txBody>
          <a:bodyPr/>
          <a:lstStyle/>
          <a:p>
            <a:r>
              <a:rPr lang="en-US" dirty="0"/>
              <a:t>How Many?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A0715D-D1D1-604E-AD43-7C95E5A30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319" y="1645076"/>
            <a:ext cx="8764172" cy="496784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6B431-18F8-C54F-AE78-89DE5AEEE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559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77B5-7AD1-D44C-B379-EB7E63E6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Classification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6782267-4409-4C42-AEE1-945DFA52F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990" y="2309544"/>
            <a:ext cx="4374292" cy="4195481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/>
              <a:t>y</a:t>
            </a:r>
            <a:r>
              <a:rPr lang="en-US" dirty="0"/>
              <a:t> =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paid</a:t>
            </a:r>
          </a:p>
          <a:p>
            <a:pPr marL="0" indent="0">
              <a:buNone/>
            </a:pPr>
            <a:r>
              <a:rPr lang="en-US" b="1" i="1" dirty="0"/>
              <a:t>X</a:t>
            </a:r>
            <a:r>
              <a:rPr lang="en-US" dirty="0"/>
              <a:t> = [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fine</a:t>
            </a:r>
            <a:r>
              <a:rPr lang="en-US" dirty="0"/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desc</a:t>
            </a:r>
            <a:r>
              <a:rPr lang="en-US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instate</a:t>
            </a:r>
            <a:r>
              <a:rPr lang="en-US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make</a:t>
            </a:r>
            <a:r>
              <a:rPr lang="en-US" dirty="0"/>
              <a:t>,     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quad</a:t>
            </a:r>
            <a:r>
              <a:rPr lang="en-US" dirty="0"/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yr</a:t>
            </a:r>
            <a:r>
              <a:rPr lang="en-US" dirty="0"/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</a:t>
            </a:r>
            <a:r>
              <a:rPr lang="en-US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day</a:t>
            </a:r>
            <a:r>
              <a:rPr lang="en-US" dirty="0"/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</a:t>
            </a:r>
            <a:r>
              <a:rPr lang="en-US" dirty="0"/>
              <a:t>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Converted categorical variables to dummies.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Increased feature-space from       9 to 411.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EBB9B9B-1215-E641-859A-6D234E7EC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4109" y="1313621"/>
            <a:ext cx="4782751" cy="5191404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6BB4657-E0B4-2442-86B4-F788F5280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E9F701-4276-304B-BA17-976DAC404BE8}"/>
              </a:ext>
            </a:extLst>
          </p:cNvPr>
          <p:cNvSpPr txBox="1"/>
          <p:nvPr/>
        </p:nvSpPr>
        <p:spPr>
          <a:xfrm>
            <a:off x="5776163" y="6097453"/>
            <a:ext cx="1569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H</a:t>
            </a:r>
            <a:r>
              <a:rPr lang="en-US" b="1" i="1" baseline="-25000" dirty="0">
                <a:solidFill>
                  <a:srgbClr val="FF0000"/>
                </a:solidFill>
              </a:rPr>
              <a:t>o</a:t>
            </a:r>
            <a:r>
              <a:rPr lang="en-US" b="1" dirty="0">
                <a:solidFill>
                  <a:srgbClr val="FF0000"/>
                </a:solidFill>
              </a:rPr>
              <a:t> = 0.67</a:t>
            </a:r>
          </a:p>
        </p:txBody>
      </p:sp>
    </p:spTree>
    <p:extLst>
      <p:ext uri="{BB962C8B-B14F-4D97-AF65-F5344CB8AC3E}">
        <p14:creationId xmlns:p14="http://schemas.microsoft.com/office/powerpoint/2010/main" val="2523531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77B5-7AD1-D44C-B379-EB7E63E6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6782267-4409-4C42-AEE1-945DFA52F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8671" y="5436074"/>
            <a:ext cx="8808844" cy="41954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Tuned hyperparameters using </a:t>
            </a:r>
            <a:r>
              <a:rPr lang="en-US" dirty="0" err="1"/>
              <a:t>gridsearch</a:t>
            </a:r>
            <a:r>
              <a:rPr lang="en-US" dirty="0"/>
              <a:t> 5-fold cross validation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2CFA96-158A-2C44-9998-9F2C11CF2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461" y="1853248"/>
            <a:ext cx="8548284" cy="317474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A0E098-5552-EE4E-8937-5CAC3F422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700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77B5-7AD1-D44C-B379-EB7E63E6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78275E-9F5E-9F4F-9385-BE0188902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010" y="1927860"/>
            <a:ext cx="8623300" cy="34290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7969E11-1A40-A44D-98C4-D95826517F69}"/>
              </a:ext>
            </a:extLst>
          </p:cNvPr>
          <p:cNvSpPr/>
          <p:nvPr/>
        </p:nvSpPr>
        <p:spPr>
          <a:xfrm>
            <a:off x="1554480" y="4495800"/>
            <a:ext cx="8418830" cy="37338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954E6-4627-A546-8F3E-90E5F9A94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86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930B-9D8B-4245-A705-0B5E0AF4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09447-5DCA-3340-8DF9-5F1022656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Possible unknown pattern (e.g., period of time, geographical area, citing officers) to the records that lacked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Lat, Lon </a:t>
            </a:r>
            <a:r>
              <a:rPr lang="en-US" dirty="0"/>
              <a:t>information.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No date-of-payment field available. </a:t>
            </a:r>
          </a:p>
          <a:p>
            <a:pPr lvl="2"/>
            <a:r>
              <a:rPr lang="en-US" dirty="0"/>
              <a:t>Cannot be more specific about timing of payments beyond that 67% of citations were paid within two years.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33EDC-2B6B-C248-BB7F-E6098EA85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680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A278-D6F2-C74B-898F-91E01DC94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to Clients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54158-D0C5-FB4D-B512-E66F73B9F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543825"/>
          </a:xfrm>
        </p:spPr>
        <p:txBody>
          <a:bodyPr>
            <a:normAutofit/>
          </a:bodyPr>
          <a:lstStyle/>
          <a:p>
            <a:r>
              <a:rPr lang="en-US" u="sng" dirty="0"/>
              <a:t>City Treasury</a:t>
            </a:r>
            <a:r>
              <a:rPr lang="en-US" dirty="0"/>
              <a:t>   Budget items that are funded by parking citation revenues should be budgeted </a:t>
            </a:r>
            <a:r>
              <a:rPr lang="en-US" b="1" dirty="0"/>
              <a:t>no more than one-quarter in advance using the random forest classifier to predict the revenue the city can expect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u="sng" dirty="0"/>
          </a:p>
          <a:p>
            <a:r>
              <a:rPr lang="en-US" u="sng" dirty="0"/>
              <a:t>City Planners</a:t>
            </a:r>
            <a:r>
              <a:rPr lang="en-US" dirty="0"/>
              <a:t>   </a:t>
            </a:r>
            <a:r>
              <a:rPr lang="en-US" b="1" dirty="0"/>
              <a:t>Develop a mobile app</a:t>
            </a:r>
            <a:r>
              <a:rPr lang="en-US" dirty="0"/>
              <a:t> for paying meters remotely.</a:t>
            </a:r>
          </a:p>
          <a:p>
            <a:pPr marL="0" indent="0">
              <a:buNone/>
            </a:pPr>
            <a:r>
              <a:rPr lang="en-US" dirty="0"/>
              <a:t>	Alternatively, use a </a:t>
            </a:r>
            <a:r>
              <a:rPr lang="en-US" b="1" dirty="0"/>
              <a:t>centralized system</a:t>
            </a:r>
            <a:r>
              <a:rPr lang="en-US" dirty="0"/>
              <a:t> so meters can be paid from 	any machine across the city.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u="sng" dirty="0"/>
              <a:t>City Planners</a:t>
            </a:r>
            <a:r>
              <a:rPr lang="en-US" dirty="0"/>
              <a:t>   </a:t>
            </a:r>
            <a:r>
              <a:rPr lang="en-US" b="1" dirty="0"/>
              <a:t>Designate more spaces with a 30-60 minute limit during lunch hours, forcing turnover</a:t>
            </a:r>
            <a:r>
              <a:rPr lang="en-US" dirty="0"/>
              <a:t> so more spaces will be available.</a:t>
            </a:r>
            <a:endParaRPr lang="en-US" u="sng" dirty="0"/>
          </a:p>
          <a:p>
            <a:endParaRPr lang="en-US" dirty="0"/>
          </a:p>
          <a:p>
            <a:pPr marL="0" indent="0">
              <a:buNone/>
            </a:pPr>
            <a:endParaRPr lang="en-US" u="sn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25074B-2495-4741-B26D-B51F709FA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007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76980-340D-4D48-A129-71C7D15DA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8A4BD-E1F5-D14D-B5A2-A423D451B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Springboard</a:t>
            </a:r>
          </a:p>
          <a:p>
            <a:r>
              <a:rPr lang="en-US" dirty="0"/>
              <a:t>My mentor, Justin </a:t>
            </a:r>
            <a:r>
              <a:rPr lang="en-US" dirty="0" err="1"/>
              <a:t>Breucop</a:t>
            </a:r>
            <a:endParaRPr lang="en-US" dirty="0"/>
          </a:p>
          <a:p>
            <a:r>
              <a:rPr lang="en-US" dirty="0"/>
              <a:t>Open Baltimore (https://</a:t>
            </a:r>
            <a:r>
              <a:rPr lang="en-US" dirty="0" err="1"/>
              <a:t>data.baltimorecity.gov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CC943-9092-E54E-9ECC-819C6E9C9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437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0BF3F-0294-A34D-8B6A-3CB7BCB79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DAAFA-5048-6942-8DE9-65064B05B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Parking citations </a:t>
            </a:r>
          </a:p>
          <a:p>
            <a:pPr lvl="1"/>
            <a:r>
              <a:rPr lang="en-US" dirty="0"/>
              <a:t>Indicator of lack of legal parking options</a:t>
            </a:r>
          </a:p>
          <a:p>
            <a:pPr lvl="1"/>
            <a:r>
              <a:rPr lang="en-US" dirty="0"/>
              <a:t>Non-negligible source of revenue for cities</a:t>
            </a:r>
          </a:p>
          <a:p>
            <a:endParaRPr lang="en-US" dirty="0"/>
          </a:p>
          <a:p>
            <a:r>
              <a:rPr lang="en-US" dirty="0"/>
              <a:t>Project outcomes</a:t>
            </a:r>
          </a:p>
          <a:p>
            <a:pPr lvl="1"/>
            <a:r>
              <a:rPr lang="en-US" dirty="0"/>
              <a:t>Identify solutions for most pressing parking problems</a:t>
            </a:r>
          </a:p>
          <a:p>
            <a:pPr lvl="1"/>
            <a:r>
              <a:rPr lang="en-US" dirty="0"/>
              <a:t>Predict which parking citations will be paid, given features of the citations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218DBD-57E5-AC45-BE6D-D0BF5C043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655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D6829-224D-1C4A-B919-FFECA31B0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Clients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2AC4D-4793-D647-9CDC-7B2903B9E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City Planners</a:t>
            </a:r>
          </a:p>
          <a:p>
            <a:pPr lvl="1"/>
            <a:r>
              <a:rPr lang="en-US" dirty="0"/>
              <a:t>Patterns in citations will indicate where more parking is needed</a:t>
            </a:r>
          </a:p>
          <a:p>
            <a:pPr lvl="1"/>
            <a:r>
              <a:rPr lang="en-US" dirty="0"/>
              <a:t>Will also suggest solutions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City Treasury</a:t>
            </a:r>
          </a:p>
          <a:p>
            <a:pPr lvl="1"/>
            <a:r>
              <a:rPr lang="en-US" dirty="0"/>
              <a:t>Predicting which fines will be paid will improve budgeting accuracy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21A646-0B8C-3E46-8C3A-70C96D4AA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657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CA24-8C37-BD4A-BCBF-DA60F87B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9638F-A240-8148-916C-DCEF76538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74238"/>
            <a:ext cx="8946541" cy="47741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Freely available at Open Baltimore</a:t>
            </a:r>
          </a:p>
          <a:p>
            <a:r>
              <a:rPr lang="en-US" dirty="0"/>
              <a:t>Fields: 	</a:t>
            </a:r>
            <a:r>
              <a:rPr lang="en-US" sz="1700" dirty="0"/>
              <a:t>date, time and address of incident</a:t>
            </a:r>
          </a:p>
          <a:p>
            <a:pPr marL="0" indent="0">
              <a:buNone/>
            </a:pPr>
            <a:r>
              <a:rPr lang="en-US" sz="1700" dirty="0"/>
              <a:t>			violation description, code</a:t>
            </a:r>
          </a:p>
          <a:p>
            <a:pPr marL="0" indent="0">
              <a:buNone/>
            </a:pPr>
            <a:r>
              <a:rPr lang="en-US" sz="1700" dirty="0"/>
              <a:t>			citation number</a:t>
            </a:r>
          </a:p>
          <a:p>
            <a:pPr marL="0" indent="0">
              <a:buNone/>
            </a:pPr>
            <a:r>
              <a:rPr lang="en-US" sz="1700" dirty="0"/>
              <a:t>			license plate number, state</a:t>
            </a:r>
          </a:p>
          <a:p>
            <a:pPr marL="0" indent="0">
              <a:buNone/>
            </a:pPr>
            <a:r>
              <a:rPr lang="en-US" sz="1700" dirty="0"/>
              <a:t>			vehicle make</a:t>
            </a:r>
          </a:p>
          <a:p>
            <a:pPr marL="0" indent="0">
              <a:buNone/>
            </a:pPr>
            <a:r>
              <a:rPr lang="en-US" sz="1700" dirty="0"/>
              <a:t>			fine amount</a:t>
            </a:r>
          </a:p>
          <a:p>
            <a:pPr marL="0" indent="0">
              <a:buNone/>
            </a:pPr>
            <a:r>
              <a:rPr lang="en-US" sz="1700" dirty="0"/>
              <a:t>			account balance</a:t>
            </a:r>
          </a:p>
          <a:p>
            <a:r>
              <a:rPr lang="en-US" dirty="0"/>
              <a:t>Each download contains 2 temporal cohorts:</a:t>
            </a:r>
          </a:p>
          <a:p>
            <a:pPr marL="457200" lvl="1" indent="0">
              <a:buNone/>
            </a:pPr>
            <a:r>
              <a:rPr lang="en-US" dirty="0"/>
              <a:t> 1. All citations issued over past two years (rolling, updated daily)</a:t>
            </a:r>
          </a:p>
          <a:p>
            <a:pPr marL="457200" lvl="1" indent="0">
              <a:buNone/>
            </a:pPr>
            <a:r>
              <a:rPr lang="en-US" dirty="0"/>
              <a:t> 2. Any citations more than two years old with outstanding balance</a:t>
            </a:r>
          </a:p>
          <a:p>
            <a:r>
              <a:rPr lang="en-US" dirty="0"/>
              <a:t>Two downloads (Sept. 23, 2017,  Nov. 30, 2017)</a:t>
            </a:r>
          </a:p>
          <a:p>
            <a:r>
              <a:rPr lang="en-US" i="1" dirty="0"/>
              <a:t>n </a:t>
            </a:r>
            <a:r>
              <a:rPr lang="en-US" dirty="0"/>
              <a:t>= 912, 308 records (650 MB)</a:t>
            </a: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9816821-5C35-2C44-BFD9-A6C7A542DC5F}"/>
              </a:ext>
            </a:extLst>
          </p:cNvPr>
          <p:cNvCxnSpPr/>
          <p:nvPr/>
        </p:nvCxnSpPr>
        <p:spPr>
          <a:xfrm>
            <a:off x="1278292" y="5253135"/>
            <a:ext cx="776307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62FED-60FE-0144-AB9A-5E9E76E37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42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8FC2B-0698-5044-9271-CDA352E18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Wrangling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D7AC-6941-144D-A557-3196CF78F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5177481"/>
          </a:xfrm>
        </p:spPr>
        <p:txBody>
          <a:bodyPr/>
          <a:lstStyle/>
          <a:p>
            <a:r>
              <a:rPr lang="en-US" sz="2400" dirty="0" err="1"/>
              <a:t>Dataframe</a:t>
            </a:r>
            <a:r>
              <a:rPr lang="en-US" sz="2400" dirty="0"/>
              <a:t> index =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</a:p>
          <a:p>
            <a:r>
              <a:rPr lang="en-US" sz="2400" dirty="0"/>
              <a:t>Extracted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yr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</a:t>
            </a:r>
            <a:r>
              <a:rPr lang="en-US" sz="2400" dirty="0"/>
              <a:t>,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day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lang="en-US" sz="2400" dirty="0"/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lon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+mn-lt"/>
                <a:cs typeface="Courier New" panose="02070309020205020404" pitchFamily="49" charset="0"/>
              </a:rPr>
              <a:t>Numerical features: string &gt; float</a:t>
            </a:r>
          </a:p>
          <a:p>
            <a:r>
              <a:rPr lang="en-US" sz="2400" dirty="0">
                <a:latin typeface="+mn-lt"/>
                <a:cs typeface="Courier New" panose="02070309020205020404" pitchFamily="49" charset="0"/>
              </a:rPr>
              <a:t>Categorical features: text cleaning</a:t>
            </a:r>
          </a:p>
          <a:p>
            <a:r>
              <a:rPr lang="en-US" sz="2400" dirty="0">
                <a:latin typeface="+mn-lt"/>
                <a:cs typeface="Courier New" panose="02070309020205020404" pitchFamily="49" charset="0"/>
              </a:rPr>
              <a:t>Three new features</a:t>
            </a:r>
          </a:p>
          <a:p>
            <a:pPr marL="914400" lvl="2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paid</a:t>
            </a:r>
            <a:r>
              <a:rPr lang="en-US" sz="2000" dirty="0">
                <a:latin typeface="+mn-lt"/>
                <a:cs typeface="Courier New" panose="02070309020205020404" pitchFamily="49" charset="0"/>
              </a:rPr>
              <a:t>:  binary indicating whether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balance</a:t>
            </a:r>
            <a:r>
              <a:rPr lang="en-US" sz="2000" dirty="0">
                <a:latin typeface="+mn-lt"/>
                <a:cs typeface="Courier New" panose="02070309020205020404" pitchFamily="49" charset="0"/>
              </a:rPr>
              <a:t> = $0</a:t>
            </a:r>
          </a:p>
          <a:p>
            <a:pPr marL="914400" lvl="2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instate</a:t>
            </a:r>
            <a:r>
              <a:rPr lang="en-US" sz="2000" dirty="0">
                <a:latin typeface="+mn-lt"/>
                <a:cs typeface="Courier New" panose="02070309020205020404" pitchFamily="49" charset="0"/>
              </a:rPr>
              <a:t>:  binary indicating if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en-US" sz="2000" dirty="0">
                <a:latin typeface="+mn-lt"/>
                <a:cs typeface="Courier New" panose="02070309020205020404" pitchFamily="49" charset="0"/>
              </a:rPr>
              <a:t> = MD</a:t>
            </a:r>
          </a:p>
          <a:p>
            <a:pPr marL="914400" lvl="2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quad</a:t>
            </a:r>
            <a:r>
              <a:rPr lang="en-US" sz="2000" dirty="0">
                <a:latin typeface="+mn-lt"/>
                <a:cs typeface="Courier New" panose="02070309020205020404" pitchFamily="49" charset="0"/>
              </a:rPr>
              <a:t>: categorical indicating quadrant containing (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Lon, Lat</a:t>
            </a:r>
            <a:r>
              <a:rPr lang="en-US" sz="2000" dirty="0">
                <a:latin typeface="+mn-lt"/>
                <a:cs typeface="Courier New" panose="02070309020205020404" pitchFamily="49" charset="0"/>
              </a:rPr>
              <a:t>)</a:t>
            </a:r>
          </a:p>
          <a:p>
            <a:r>
              <a:rPr lang="en-US" sz="2400" dirty="0">
                <a:latin typeface="+mn-lt"/>
                <a:cs typeface="Courier New" panose="02070309020205020404" pitchFamily="49" charset="0"/>
              </a:rPr>
              <a:t>Dropped records missing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Lon,Lat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) (30%)</a:t>
            </a:r>
          </a:p>
          <a:p>
            <a:r>
              <a:rPr lang="en-US" sz="2400" dirty="0">
                <a:latin typeface="+mn-lt"/>
                <a:cs typeface="Courier New" panose="02070309020205020404" pitchFamily="49" charset="0"/>
              </a:rPr>
              <a:t>Removed extraneous records (&lt; 3%)</a:t>
            </a:r>
          </a:p>
          <a:p>
            <a:pPr marL="914400" lvl="2" indent="0">
              <a:buNone/>
            </a:pPr>
            <a:endParaRPr lang="en-US" dirty="0">
              <a:latin typeface="+mn-lt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05035D-51B0-1C48-86FA-D9834DAC5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959" y="452718"/>
            <a:ext cx="6009112" cy="533811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F6334-3C94-B448-8CF5-59CE4588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462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77B5-7AD1-D44C-B379-EB7E63E6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F08F1-DDC3-604C-9D3F-E68989FCF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620432"/>
            <a:ext cx="8946541" cy="4195481"/>
          </a:xfrm>
        </p:spPr>
        <p:txBody>
          <a:bodyPr/>
          <a:lstStyle/>
          <a:p>
            <a:r>
              <a:rPr lang="en-US" dirty="0"/>
              <a:t>What?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17B831-773D-224B-9723-03DEAD3DA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318" y="1126452"/>
            <a:ext cx="5276335" cy="573154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1D14D-8D9D-7F4B-A870-B4D72BD05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258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77B5-7AD1-D44C-B379-EB7E63E6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F08F1-DDC3-604C-9D3F-E68989FCF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C7760A-C341-0C44-9A76-F89CE5790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227" y="2434281"/>
            <a:ext cx="10074769" cy="401378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90556-A28F-7A48-A3BE-85DFD42A2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75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77B5-7AD1-D44C-B379-EB7E63E6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F08F1-DDC3-604C-9D3F-E68989FCF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Where?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62A24E6-6BD1-E64A-99C5-2EB234E69F87}"/>
              </a:ext>
            </a:extLst>
          </p:cNvPr>
          <p:cNvGrpSpPr/>
          <p:nvPr/>
        </p:nvGrpSpPr>
        <p:grpSpPr>
          <a:xfrm>
            <a:off x="2872864" y="90925"/>
            <a:ext cx="6880426" cy="6767075"/>
            <a:chOff x="2872864" y="90925"/>
            <a:chExt cx="6880426" cy="67670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4533E2-A5D8-1546-AD31-086305D5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72864" y="90925"/>
              <a:ext cx="6880426" cy="6767075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A71296C-C3FE-9A41-A880-B3B9DC01A474}"/>
                </a:ext>
              </a:extLst>
            </p:cNvPr>
            <p:cNvCxnSpPr>
              <a:cxnSpLocks/>
            </p:cNvCxnSpPr>
            <p:nvPr/>
          </p:nvCxnSpPr>
          <p:spPr>
            <a:xfrm>
              <a:off x="6437870" y="766119"/>
              <a:ext cx="0" cy="491798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E11E2AB-B9F0-2940-B1BD-5DF92A43A519}"/>
                </a:ext>
              </a:extLst>
            </p:cNvPr>
            <p:cNvCxnSpPr>
              <a:cxnSpLocks/>
            </p:cNvCxnSpPr>
            <p:nvPr/>
          </p:nvCxnSpPr>
          <p:spPr>
            <a:xfrm>
              <a:off x="4188941" y="3113903"/>
              <a:ext cx="3970329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17C6C35-DFEA-0D49-B2FB-730E1BF8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22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77B5-7AD1-D44C-B379-EB7E63E6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F08F1-DDC3-604C-9D3F-E68989FCF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4A7A51-568B-1C4C-B28D-A9A0F9D22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253" y="1482811"/>
            <a:ext cx="5209870" cy="41360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79D1EC-AAA8-0647-9B8D-BF90CBF83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323" y="2603841"/>
            <a:ext cx="4897546" cy="3844228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032AF7-F37D-074A-BD07-9EE5F17FA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0081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127</TotalTime>
  <Words>356</Words>
  <Application>Microsoft Macintosh PowerPoint</Application>
  <PresentationFormat>Widescreen</PresentationFormat>
  <Paragraphs>99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Gothic</vt:lpstr>
      <vt:lpstr>Courier New</vt:lpstr>
      <vt:lpstr>Wingdings 3</vt:lpstr>
      <vt:lpstr>Ion</vt:lpstr>
      <vt:lpstr>An Analysis of Parking Citations in Baltimore </vt:lpstr>
      <vt:lpstr>The Project</vt:lpstr>
      <vt:lpstr>The Clients</vt:lpstr>
      <vt:lpstr>The Data</vt:lpstr>
      <vt:lpstr>Wrangling Steps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Supervised Classification</vt:lpstr>
      <vt:lpstr>Algorithms</vt:lpstr>
      <vt:lpstr>Model Evaluation</vt:lpstr>
      <vt:lpstr>Limitations</vt:lpstr>
      <vt:lpstr>Recommendations to Clients</vt:lpstr>
      <vt:lpstr>Acknowledgements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Parking Citation Payment in Baltimore</dc:title>
  <dc:creator>Microsoft Office User</dc:creator>
  <cp:lastModifiedBy>Microsoft Office User</cp:lastModifiedBy>
  <cp:revision>12</cp:revision>
  <dcterms:created xsi:type="dcterms:W3CDTF">2018-05-23T09:27:02Z</dcterms:created>
  <dcterms:modified xsi:type="dcterms:W3CDTF">2018-05-23T11:34:15Z</dcterms:modified>
</cp:coreProperties>
</file>

<file path=docProps/thumbnail.jpeg>
</file>